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1" r:id="rId4"/>
    <p:sldId id="262" r:id="rId5"/>
    <p:sldId id="279" r:id="rId6"/>
    <p:sldId id="278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ston Basting" initials="PB" lastIdx="1" clrIdx="0">
    <p:extLst>
      <p:ext uri="{19B8F6BF-5375-455C-9EA6-DF929625EA0E}">
        <p15:presenceInfo xmlns:p15="http://schemas.microsoft.com/office/powerpoint/2012/main" userId="55d397baecd71b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DC242"/>
    <a:srgbClr val="07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3567" autoAdjust="0"/>
  </p:normalViewPr>
  <p:slideViewPr>
    <p:cSldViewPr snapToGrid="0">
      <p:cViewPr varScale="1">
        <p:scale>
          <a:sx n="169" d="100"/>
          <a:sy n="169" d="100"/>
        </p:scale>
        <p:origin x="103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70B9B-21E8-4B73-A9AA-47070FDFAB9D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227C-8241-4367-9806-C4BBF62B7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 – </a:t>
            </a:r>
            <a:r>
              <a:rPr lang="en-US" dirty="0" err="1"/>
              <a:t>Ehrlichia</a:t>
            </a:r>
            <a:r>
              <a:rPr lang="en-US" dirty="0"/>
              <a:t> </a:t>
            </a:r>
            <a:r>
              <a:rPr lang="en-US" dirty="0" err="1"/>
              <a:t>ruminantium</a:t>
            </a:r>
            <a:r>
              <a:rPr lang="en-US" dirty="0"/>
              <a:t> (alphaproteobacterial, Family : Rickettsiaceae)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4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IS6 – Supergroup B specific</a:t>
            </a:r>
          </a:p>
          <a:p>
            <a:r>
              <a:rPr lang="en-US" dirty="0"/>
              <a:t>  - most parsimonious explanation – gain of an IS family</a:t>
            </a:r>
          </a:p>
          <a:p>
            <a:r>
              <a:rPr lang="en-US" dirty="0"/>
              <a:t>  - IS6 closest match in BLAST = </a:t>
            </a:r>
            <a:r>
              <a:rPr lang="en-US" dirty="0" err="1"/>
              <a:t>Cardinium</a:t>
            </a:r>
            <a:r>
              <a:rPr lang="en-US" dirty="0"/>
              <a:t> (distantly related(different phylum), co-infects supergroup B hosts)</a:t>
            </a:r>
          </a:p>
          <a:p>
            <a:r>
              <a:rPr lang="en-US" dirty="0"/>
              <a:t>	- </a:t>
            </a:r>
            <a:r>
              <a:rPr lang="en-US" dirty="0" err="1"/>
              <a:t>preteobacteria</a:t>
            </a:r>
            <a:r>
              <a:rPr lang="en-US" dirty="0"/>
              <a:t> vs </a:t>
            </a:r>
            <a:r>
              <a:rPr lang="en-US" dirty="0" err="1"/>
              <a:t>Cytophaga</a:t>
            </a:r>
            <a:r>
              <a:rPr lang="en-US" dirty="0"/>
              <a:t>-Flavobacterium-Bacteroides</a:t>
            </a:r>
          </a:p>
          <a:p>
            <a:endParaRPr lang="en-US" dirty="0"/>
          </a:p>
          <a:p>
            <a:r>
              <a:rPr lang="en-US" dirty="0" err="1"/>
              <a:t>wCle</a:t>
            </a:r>
            <a:r>
              <a:rPr lang="en-US" dirty="0"/>
              <a:t> – low IS family diversity – high IS content</a:t>
            </a:r>
          </a:p>
          <a:p>
            <a:r>
              <a:rPr lang="en-US" dirty="0"/>
              <a:t>  - Represents lineage likely with an ancestral nematode host (D &amp; C are Nematode infecting, F is a mix of nematode and arthropod infecting strains)</a:t>
            </a:r>
          </a:p>
          <a:p>
            <a:r>
              <a:rPr lang="en-US" dirty="0"/>
              <a:t>  - could show that nematode ancestor lost most IS family diversity</a:t>
            </a:r>
          </a:p>
          <a:p>
            <a:r>
              <a:rPr lang="en-US" dirty="0"/>
              <a:t>  - return to arthropod host resulted in expansion of existing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4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2-3% of short </a:t>
            </a:r>
            <a:r>
              <a:rPr lang="en-US" dirty="0" err="1"/>
              <a:t>RNAseq</a:t>
            </a:r>
            <a:r>
              <a:rPr lang="en-US" dirty="0"/>
              <a:t> (18-29nt) reads from infected D. melanogaster map to Wolbachia genome</a:t>
            </a:r>
          </a:p>
          <a:p>
            <a:r>
              <a:rPr lang="en-US" dirty="0"/>
              <a:t>Is this just incorrectly mapping host reads?</a:t>
            </a:r>
          </a:p>
          <a:p>
            <a:r>
              <a:rPr lang="en-US" dirty="0"/>
              <a:t>Uninfected D. melanogaster have 0.01-0.08% mapping to Wolbachia</a:t>
            </a:r>
          </a:p>
          <a:p>
            <a:endParaRPr lang="en-US" dirty="0"/>
          </a:p>
          <a:p>
            <a:r>
              <a:rPr lang="en-US" dirty="0"/>
              <a:t>Simulated 73,444,616 (10x  </a:t>
            </a:r>
            <a:r>
              <a:rPr lang="en-US" dirty="0" err="1"/>
              <a:t>Dmel</a:t>
            </a:r>
            <a:r>
              <a:rPr lang="en-US" dirty="0"/>
              <a:t> coverage) reads and mapped – 0.16% mapped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30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Lasa et al. 2011 – Staphylococcus aureus</a:t>
            </a:r>
          </a:p>
          <a:p>
            <a:endParaRPr lang="en-US" dirty="0"/>
          </a:p>
          <a:p>
            <a:r>
              <a:rPr lang="en-US" dirty="0"/>
              <a:t>Short RNAs could be evidence of </a:t>
            </a:r>
            <a:r>
              <a:rPr lang="en-US" dirty="0" err="1"/>
              <a:t>Rnase</a:t>
            </a:r>
            <a:r>
              <a:rPr lang="en-US" dirty="0"/>
              <a:t> III mediated transcriptional control</a:t>
            </a:r>
          </a:p>
          <a:p>
            <a:r>
              <a:rPr lang="en-US" dirty="0"/>
              <a:t>Or could be evidence of prevalent transcriptional interference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AT-rich genomes, higher chance for spurious </a:t>
            </a:r>
            <a:r>
              <a:rPr lang="en-US" dirty="0" err="1"/>
              <a:t>pribnow</a:t>
            </a:r>
            <a:r>
              <a:rPr lang="en-US" dirty="0"/>
              <a:t> box (-10) (TATAAT) motif</a:t>
            </a:r>
          </a:p>
          <a:p>
            <a:r>
              <a:rPr lang="en-US" dirty="0"/>
              <a:t> - correlation between AT% and sRNAs (</a:t>
            </a:r>
            <a:r>
              <a:rPr lang="en-US" dirty="0" err="1"/>
              <a:t>Llorens</a:t>
            </a:r>
            <a:r>
              <a:rPr lang="en-US" dirty="0"/>
              <a:t>-Rico et at. 2016)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3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5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transcriptional regulators</a:t>
            </a:r>
          </a:p>
          <a:p>
            <a:r>
              <a:rPr lang="en-US" dirty="0"/>
              <a:t>Suggests other transcriptional control mechanisms are active (small </a:t>
            </a:r>
            <a:r>
              <a:rPr lang="en-US" dirty="0" err="1"/>
              <a:t>nc</a:t>
            </a:r>
            <a:r>
              <a:rPr lang="en-US" dirty="0"/>
              <a:t> RNAs)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1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Ankyrin repeats</a:t>
            </a:r>
          </a:p>
          <a:p>
            <a:r>
              <a:rPr lang="en-US" dirty="0"/>
              <a:t>Possibly excreted by Type IV secretion system</a:t>
            </a:r>
          </a:p>
          <a:p>
            <a:r>
              <a:rPr lang="en-US" dirty="0"/>
              <a:t>In </a:t>
            </a:r>
            <a:r>
              <a:rPr lang="en-US" dirty="0" err="1"/>
              <a:t>Anaplasma</a:t>
            </a:r>
            <a:r>
              <a:rPr lang="en-US" dirty="0"/>
              <a:t> phagocytophilum – secreted into host cell where it binds to host chromatin regulating host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Group II introns = class of mobile genetic elements</a:t>
            </a:r>
          </a:p>
          <a:p>
            <a:r>
              <a:rPr lang="en-US" dirty="0"/>
              <a:t>Group II introns consist of a 5’ and 3’ exon with an intron between</a:t>
            </a:r>
          </a:p>
          <a:p>
            <a:r>
              <a:rPr lang="en-US" dirty="0"/>
              <a:t>Intron contains ORF that encodes </a:t>
            </a:r>
            <a:r>
              <a:rPr lang="en-US" dirty="0" err="1"/>
              <a:t>IntronEncodedProtein</a:t>
            </a:r>
            <a:r>
              <a:rPr lang="en-US" dirty="0"/>
              <a:t> (IEP) – Reverse transcriptase and maturase</a:t>
            </a:r>
          </a:p>
          <a:p>
            <a:r>
              <a:rPr lang="en-US" dirty="0"/>
              <a:t>IEP binds intron and facilitates splicing</a:t>
            </a:r>
          </a:p>
          <a:p>
            <a:r>
              <a:rPr lang="en-US" dirty="0"/>
              <a:t>IEP + intron can then insert into target sites identical to splice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2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II introns consist of a 5’ and 3’ exon with an intron between</a:t>
            </a:r>
          </a:p>
          <a:p>
            <a:r>
              <a:rPr lang="en-US" dirty="0"/>
              <a:t>Intron contains ORF that encodes </a:t>
            </a:r>
            <a:r>
              <a:rPr lang="en-US" dirty="0" err="1"/>
              <a:t>IntronEncodedProtein</a:t>
            </a:r>
            <a:r>
              <a:rPr lang="en-US" dirty="0"/>
              <a:t> (IEP) – Reverse transcriptase and maturase</a:t>
            </a:r>
          </a:p>
          <a:p>
            <a:r>
              <a:rPr lang="en-US" dirty="0"/>
              <a:t>IEP binds intron and facilitates splicing</a:t>
            </a:r>
          </a:p>
          <a:p>
            <a:r>
              <a:rPr lang="en-US" dirty="0"/>
              <a:t>IEP + intron can then insert into target sites identical to splice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5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Group II introns consist of a 5’ and 3’ exon with an intron between</a:t>
            </a:r>
          </a:p>
          <a:p>
            <a:r>
              <a:rPr lang="en-US" dirty="0"/>
              <a:t>Intron contains ORF that encodes </a:t>
            </a:r>
            <a:r>
              <a:rPr lang="en-US" dirty="0" err="1"/>
              <a:t>IntronEncodedProtein</a:t>
            </a:r>
            <a:r>
              <a:rPr lang="en-US" dirty="0"/>
              <a:t> (IEP) – Reverse transcriptase and maturase</a:t>
            </a:r>
          </a:p>
          <a:p>
            <a:r>
              <a:rPr lang="en-US" dirty="0"/>
              <a:t>IEP binds intron and facilitates splicing</a:t>
            </a:r>
          </a:p>
          <a:p>
            <a:r>
              <a:rPr lang="en-US" dirty="0"/>
              <a:t>IEP + intron can then insert into target sites identical to splice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Richardson 179/290 infected</a:t>
            </a:r>
          </a:p>
          <a:p>
            <a:r>
              <a:rPr lang="en-US" dirty="0"/>
              <a:t>Early 91</a:t>
            </a:r>
          </a:p>
          <a:p>
            <a:endParaRPr lang="en-US" dirty="0"/>
          </a:p>
          <a:p>
            <a:r>
              <a:rPr lang="en-US" dirty="0"/>
              <a:t>Some evidence of </a:t>
            </a:r>
            <a:r>
              <a:rPr lang="en-US" dirty="0" err="1"/>
              <a:t>sncRNAs</a:t>
            </a:r>
            <a:r>
              <a:rPr lang="en-US" dirty="0"/>
              <a:t> in Wolbachia</a:t>
            </a:r>
          </a:p>
          <a:p>
            <a:r>
              <a:rPr lang="en-US" dirty="0"/>
              <a:t>	- Mayoral et al. 2014, 2 ~30bp sRNAs</a:t>
            </a:r>
          </a:p>
          <a:p>
            <a:r>
              <a:rPr lang="en-US" dirty="0"/>
              <a:t>	- </a:t>
            </a:r>
            <a:r>
              <a:rPr lang="en-US" dirty="0" err="1"/>
              <a:t>Woolfit</a:t>
            </a:r>
            <a:r>
              <a:rPr lang="en-US" dirty="0"/>
              <a:t>, experimentally verified 1 292bp small 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433/1195 hypothetical proteins in wMel</a:t>
            </a:r>
          </a:p>
          <a:p>
            <a:r>
              <a:rPr lang="en-US" dirty="0"/>
              <a:t>Help model regulatory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DOOR – Intergenic distance, neighborhood conservation, phylogenetic distance (co-presence/co-absence from genomes), inter-operonic motifs, similarity scores between GO terms of gene pairs, length ratio between pair of genes (Decision tree)</a:t>
            </a:r>
          </a:p>
          <a:p>
            <a:r>
              <a:rPr lang="en-US" dirty="0" err="1"/>
              <a:t>ProOpDB</a:t>
            </a:r>
            <a:r>
              <a:rPr lang="en-US" dirty="0"/>
              <a:t> – Uses STRING scores and intergenic distance in neural network</a:t>
            </a:r>
          </a:p>
          <a:p>
            <a:r>
              <a:rPr lang="en-US" dirty="0"/>
              <a:t>	STRING – probability scores generated based upon conserved neighborhoods, gene fusions, </a:t>
            </a:r>
            <a:r>
              <a:rPr lang="en-US" dirty="0" err="1"/>
              <a:t>cooccurance</a:t>
            </a:r>
            <a:r>
              <a:rPr lang="en-US" dirty="0"/>
              <a:t>, </a:t>
            </a:r>
            <a:r>
              <a:rPr lang="en-US" dirty="0" err="1"/>
              <a:t>coexpression</a:t>
            </a:r>
            <a:r>
              <a:rPr lang="en-US" dirty="0"/>
              <a:t>, experimentally derived protein-protein interactions, co-expression, text mining, KEGG database metabolic maps</a:t>
            </a:r>
          </a:p>
          <a:p>
            <a:r>
              <a:rPr lang="en-US" dirty="0" err="1"/>
              <a:t>MicrobesOnline</a:t>
            </a:r>
            <a:r>
              <a:rPr lang="en-US" dirty="0"/>
              <a:t> – intergenic distance, neighborhood conservation, expression pattern, similar GO category, similar COG functional category (Naïve Bayes)</a:t>
            </a:r>
          </a:p>
          <a:p>
            <a:r>
              <a:rPr lang="en-US" dirty="0"/>
              <a:t>OperonDB – conservation of gene order and gene orientation (own algorithm and probability function)</a:t>
            </a:r>
          </a:p>
          <a:p>
            <a:endParaRPr lang="en-US" dirty="0"/>
          </a:p>
          <a:p>
            <a:r>
              <a:rPr lang="en-US" dirty="0"/>
              <a:t>DOOR v </a:t>
            </a:r>
            <a:r>
              <a:rPr lang="en-US" dirty="0" err="1"/>
              <a:t>ProOpDB</a:t>
            </a:r>
            <a:r>
              <a:rPr lang="en-US" dirty="0"/>
              <a:t> = 77%</a:t>
            </a:r>
          </a:p>
          <a:p>
            <a:r>
              <a:rPr lang="en-US" dirty="0"/>
              <a:t>DOOR v </a:t>
            </a:r>
            <a:r>
              <a:rPr lang="en-US" dirty="0" err="1"/>
              <a:t>MicrobesOnline</a:t>
            </a:r>
            <a:r>
              <a:rPr lang="en-US" dirty="0"/>
              <a:t> = 82%</a:t>
            </a:r>
          </a:p>
          <a:p>
            <a:r>
              <a:rPr lang="en-US" dirty="0"/>
              <a:t>DOOR v OperonDB = 8%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SeqTU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Recall (TP/FN) ~ 0.9 (Clostridium </a:t>
            </a:r>
            <a:r>
              <a:rPr lang="en-US" dirty="0" err="1"/>
              <a:t>thermocellum</a:t>
            </a:r>
            <a:r>
              <a:rPr lang="en-US" dirty="0"/>
              <a:t>, 454 verified, E. coli K12)</a:t>
            </a:r>
          </a:p>
          <a:p>
            <a:endParaRPr lang="en-US" dirty="0"/>
          </a:p>
          <a:p>
            <a:r>
              <a:rPr lang="en-US" dirty="0"/>
              <a:t>Rockhopper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 of </a:t>
            </a:r>
            <a:r>
              <a:rPr lang="en-US" dirty="0" err="1"/>
              <a:t>cotranscribed</a:t>
            </a:r>
            <a:r>
              <a:rPr lang="en-US" dirty="0"/>
              <a:t> given intergenic distance : distribution of distances between consecutive genes on same strand vs distribution of distances between consecutive genes on opposite strand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 of </a:t>
            </a:r>
            <a:r>
              <a:rPr lang="en-US" dirty="0" err="1"/>
              <a:t>cotrasncribed</a:t>
            </a:r>
            <a:r>
              <a:rPr lang="en-US" dirty="0"/>
              <a:t> given expression : correlation of expression between experiments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Naïve Bayes (assumes features are independent ~ naïve assumption)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P(</a:t>
            </a:r>
            <a:r>
              <a:rPr lang="en-US" dirty="0" err="1"/>
              <a:t>C|x</a:t>
            </a:r>
            <a:r>
              <a:rPr lang="en-US" dirty="0"/>
              <a:t>) = P(C)P(</a:t>
            </a:r>
            <a:r>
              <a:rPr lang="en-US" dirty="0" err="1"/>
              <a:t>x|C</a:t>
            </a:r>
            <a:r>
              <a:rPr lang="en-US" dirty="0"/>
              <a:t>) / P(x)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227C-8241-4367-9806-C4BBF62B7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CB5F-415E-4F92-B36D-08E95A373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4E3D2-CDD2-449B-BC3D-75A1DA47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3B01-88EE-450A-A868-015E4B6C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64B5B-4AB0-478A-B6FD-6EA5E0E1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DFCE-7318-460D-AADA-9963C2CF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6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4E809-3A2E-4320-9301-F683794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9F5C9-98C1-43E8-9655-925F917FF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1095-588D-4516-A56F-85E9E1BC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874D-7AC6-4FB2-98B4-F84CBE03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4238-7DB6-4A6F-8C4C-BD965422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4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28A4E3-DE7D-4FB8-A0F6-BEE511A2B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9B507-A769-4CBA-B9D6-081E71152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F1934-3546-4741-AC7E-B249D240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7D4A6-A758-4B2A-8311-380FE844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4963A-AEAB-4E26-97BA-45CB43A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8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B887-9E65-4169-987E-78348F51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76A2-A0DA-4126-BF5D-8FAB664B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217BE-80A9-492E-A2B3-83216F9B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3A59-FEB1-46A2-AC3E-D9FA3CF4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FD6F-D820-48D8-95E8-46713A45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CE86-2ECC-4963-8138-E407B5E5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EED3B-C08A-42DF-8F72-7D7DA82A6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89DA6-6279-4DF2-A42C-81E5BCE2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0B07-FA91-441D-8CD9-C87A287E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A15B5-B433-431A-A6D8-FE133DDE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C48-1159-48E6-90CA-651567A6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AF1C-B91B-44DE-8A4B-3E886B1A2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4FD76-0238-461D-AF94-AE9A0B0B7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CFFA0-35F1-4D2F-B188-C6479894B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613CC-9543-4C0C-8367-FAB33889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25A49-6961-4403-8860-3A5BCA8E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4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ACAF-8B13-4CAA-9B7E-DAE9BEF9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2689F-C1AC-4F97-AFC6-BCBCA7A7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842F0-3048-4006-AE97-9D1DDEFFD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BFB02-6264-422D-B9CF-F8761D197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4F8FD-89A8-4061-8BD0-46BE3B9E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F7D71-138A-46F5-A65A-E9575AC8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037DB-553A-44CB-95FD-120EF0E8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C21D0-FB08-4BAA-8589-0B5C49AD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EC62-9FF9-42A4-AAE3-E0F5441D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949AB-1BE5-460F-8F59-4DB1D693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D238B-CFC8-4DF4-BA38-A3572FF1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B3D3D-5D1E-44A8-997B-2E251D5F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2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AD16C-8C71-4633-9E3B-7DF91C80C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F5487-B1E3-4EAE-85BC-32B29539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BBD52-0A5D-454D-A20A-529C5029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EF22-3F0E-4416-A79D-F1101023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0A22-9CFA-4C35-ACF3-C1F52950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10159-2EF5-4853-9DD7-606CA9A0D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00073-36BB-427D-9D39-7C1D867F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4B827-FE74-41F9-9C5C-65D18CF6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FA1DB-475A-4DCD-B042-B165B19A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0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E4A-A0EF-4C4F-975F-6A8F70F5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FC811-9AF0-4FEB-8460-C6683F16A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6C09-CDAA-4AEC-BC9B-6B4CA876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8EF1C-8C83-4225-8507-995A676D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98866-3C43-402C-A9CE-379D9375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5CD9C-C372-4678-AAEC-989CB095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5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B0AE21-43B4-4268-A3BD-C3E28BE8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58A1E-A0F7-4D4D-A415-EC3BC42DD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38454-372C-407C-9C34-AAE4509E9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82464-751A-4072-966B-BE506952FC7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CE41-ACEB-44AB-AFDA-3224484E1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5103-0FCC-409A-BD73-470F09D7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2516C-12F1-4E2E-B5F4-F798F9B3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6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002-2323-4F32-80D1-84ADB69C8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regulation and genome evolution in </a:t>
            </a:r>
            <a:r>
              <a:rPr lang="en-US" i="1" dirty="0"/>
              <a:t>Wolbachia pipientis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8878C-D7B0-4E78-B109-A02EC485C3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Preston Basting</a:t>
            </a:r>
          </a:p>
        </p:txBody>
      </p:sp>
    </p:spTree>
    <p:extLst>
      <p:ext uri="{BB962C8B-B14F-4D97-AF65-F5344CB8AC3E}">
        <p14:creationId xmlns:p14="http://schemas.microsoft.com/office/powerpoint/2010/main" val="377324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8B14DA-7FA2-409C-AAA8-789C10A92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251"/>
            <a:ext cx="6492240" cy="6264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6C761D-2A40-40BC-8CCE-D18CAAD4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3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Wolbachia</a:t>
            </a:r>
            <a:r>
              <a:rPr lang="en-US" sz="3600" dirty="0"/>
              <a:t> Poorly represented in Operon DBs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02C7ED-FED4-450B-9B73-80E247A1B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10983"/>
              </p:ext>
            </p:extLst>
          </p:nvPr>
        </p:nvGraphicFramePr>
        <p:xfrm>
          <a:off x="6776060" y="5008880"/>
          <a:ext cx="5145321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32">
                  <a:extLst>
                    <a:ext uri="{9D8B030D-6E8A-4147-A177-3AD203B41FA5}">
                      <a16:colId xmlns:a16="http://schemas.microsoft.com/office/drawing/2014/main" val="735190989"/>
                    </a:ext>
                  </a:extLst>
                </a:gridCol>
                <a:gridCol w="787790">
                  <a:extLst>
                    <a:ext uri="{9D8B030D-6E8A-4147-A177-3AD203B41FA5}">
                      <a16:colId xmlns:a16="http://schemas.microsoft.com/office/drawing/2014/main" val="1828361002"/>
                    </a:ext>
                  </a:extLst>
                </a:gridCol>
                <a:gridCol w="815927">
                  <a:extLst>
                    <a:ext uri="{9D8B030D-6E8A-4147-A177-3AD203B41FA5}">
                      <a16:colId xmlns:a16="http://schemas.microsoft.com/office/drawing/2014/main" val="3836653477"/>
                    </a:ext>
                  </a:extLst>
                </a:gridCol>
                <a:gridCol w="1104313">
                  <a:extLst>
                    <a:ext uri="{9D8B030D-6E8A-4147-A177-3AD203B41FA5}">
                      <a16:colId xmlns:a16="http://schemas.microsoft.com/office/drawing/2014/main" val="219168596"/>
                    </a:ext>
                  </a:extLst>
                </a:gridCol>
                <a:gridCol w="1259059">
                  <a:extLst>
                    <a:ext uri="{9D8B030D-6E8A-4147-A177-3AD203B41FA5}">
                      <a16:colId xmlns:a16="http://schemas.microsoft.com/office/drawing/2014/main" val="3547498931"/>
                    </a:ext>
                  </a:extLst>
                </a:gridCol>
              </a:tblGrid>
              <a:tr h="3605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Microbes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OperonDB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70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ProOp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31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Microbes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276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95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OperonDB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6355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25B07D-2FDD-4C93-B991-6FFE7DBC6B51}"/>
              </a:ext>
            </a:extLst>
          </p:cNvPr>
          <p:cNvSpPr txBox="1"/>
          <p:nvPr/>
        </p:nvSpPr>
        <p:spPr>
          <a:xfrm>
            <a:off x="7484011" y="4527483"/>
            <a:ext cx="400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Matching Operon predictions for wMel</a:t>
            </a:r>
          </a:p>
        </p:txBody>
      </p:sp>
    </p:spTree>
    <p:extLst>
      <p:ext uri="{BB962C8B-B14F-4D97-AF65-F5344CB8AC3E}">
        <p14:creationId xmlns:p14="http://schemas.microsoft.com/office/powerpoint/2010/main" val="210809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A24A6-0FF5-4CC6-A61B-6848D38B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6" y="646974"/>
            <a:ext cx="6741995" cy="61534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EA4893-55CC-45A9-819C-362B64E6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1" y="-345030"/>
            <a:ext cx="1219996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Conserved neighborhoods despite significant rearrangements</a:t>
            </a:r>
          </a:p>
        </p:txBody>
      </p:sp>
    </p:spTree>
    <p:extLst>
      <p:ext uri="{BB962C8B-B14F-4D97-AF65-F5344CB8AC3E}">
        <p14:creationId xmlns:p14="http://schemas.microsoft.com/office/powerpoint/2010/main" val="2959777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900D-F9B1-48DE-8E21-0910745E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462" y="869973"/>
            <a:ext cx="6373505" cy="5306989"/>
          </a:xfrm>
        </p:spPr>
        <p:txBody>
          <a:bodyPr>
            <a:normAutofit/>
          </a:bodyPr>
          <a:lstStyle/>
          <a:p>
            <a:r>
              <a:rPr lang="en-US" sz="2400" dirty="0" err="1"/>
              <a:t>SeqTU</a:t>
            </a:r>
            <a:r>
              <a:rPr lang="en-US" sz="2400" dirty="0"/>
              <a:t> (Chou, 2015)</a:t>
            </a:r>
          </a:p>
          <a:p>
            <a:pPr lvl="1"/>
            <a:r>
              <a:rPr lang="en-US" sz="2000" dirty="0"/>
              <a:t>coverage continuity</a:t>
            </a:r>
          </a:p>
          <a:p>
            <a:pPr lvl="1"/>
            <a:r>
              <a:rPr lang="en-US" sz="2000" dirty="0"/>
              <a:t>Coverage variance (between and across)</a:t>
            </a:r>
          </a:p>
          <a:p>
            <a:pPr lvl="1"/>
            <a:r>
              <a:rPr lang="en-US" sz="2000" dirty="0"/>
              <a:t>Support vector machine-based binary classification (co-transcribed, not co-transcribed)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Rockhopper (McClure, 2013)</a:t>
            </a:r>
          </a:p>
          <a:p>
            <a:pPr lvl="1"/>
            <a:r>
              <a:rPr lang="en-US" sz="2000" dirty="0"/>
              <a:t>Intergenic distance</a:t>
            </a:r>
          </a:p>
          <a:p>
            <a:pPr lvl="1"/>
            <a:r>
              <a:rPr lang="en-US" sz="2000" dirty="0"/>
              <a:t>Similarity of gene expression across experiments</a:t>
            </a:r>
          </a:p>
          <a:p>
            <a:pPr lvl="1"/>
            <a:r>
              <a:rPr lang="en-US" sz="2000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A90D7-6787-47A3-A762-44BD89AE6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" y="869974"/>
            <a:ext cx="4699082" cy="54842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C999A3-6192-47B2-887D-1ABFC695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1" y="-345030"/>
            <a:ext cx="1219996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Predicting transcriptional units(TU) with </a:t>
            </a:r>
            <a:r>
              <a:rPr lang="en-US" sz="3600" dirty="0" err="1"/>
              <a:t>RNAseq</a:t>
            </a:r>
            <a:r>
              <a:rPr lang="en-US" sz="3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2043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BE4D-4046-4230-8424-A70A37CF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61" y="-349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Research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C3EFD-B900-4409-BD21-C7E7D362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28770"/>
            <a:ext cx="11031239" cy="61292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operons highly supported by </a:t>
            </a:r>
            <a:r>
              <a:rPr lang="en-US" dirty="0" err="1"/>
              <a:t>RNAseq</a:t>
            </a:r>
            <a:r>
              <a:rPr lang="en-US" dirty="0"/>
              <a:t> data in wMel</a:t>
            </a:r>
          </a:p>
          <a:p>
            <a:pPr lvl="1"/>
            <a:r>
              <a:rPr lang="en-US" dirty="0" err="1"/>
              <a:t>ModENCODE</a:t>
            </a:r>
            <a:r>
              <a:rPr lang="en-US" dirty="0"/>
              <a:t> wMel life cycle, </a:t>
            </a:r>
            <a:r>
              <a:rPr lang="en-US" dirty="0" err="1"/>
              <a:t>SeqTU</a:t>
            </a:r>
            <a:r>
              <a:rPr lang="en-US" dirty="0"/>
              <a:t>, Rockhopper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conserved gene pairs across </a:t>
            </a:r>
            <a:r>
              <a:rPr lang="en-US" i="1" dirty="0"/>
              <a:t>Wolbachia</a:t>
            </a:r>
            <a:r>
              <a:rPr lang="en-US" dirty="0"/>
              <a:t> genome assemblies</a:t>
            </a:r>
          </a:p>
          <a:p>
            <a:pPr lvl="1"/>
            <a:r>
              <a:rPr lang="en-US" dirty="0"/>
              <a:t>Cactus/</a:t>
            </a:r>
            <a:r>
              <a:rPr lang="en-US" dirty="0" err="1"/>
              <a:t>Blastp</a:t>
            </a:r>
            <a:r>
              <a:rPr lang="en-US" dirty="0"/>
              <a:t> to connect orthologs</a:t>
            </a:r>
          </a:p>
          <a:p>
            <a:pPr lvl="1"/>
            <a:r>
              <a:rPr lang="en-US" dirty="0"/>
              <a:t>Provide scores base on how frequently genes are adjacent in same strand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operon classifier for classification of operons in </a:t>
            </a:r>
            <a:r>
              <a:rPr lang="en-US" i="1" dirty="0"/>
              <a:t>Wolbachia</a:t>
            </a:r>
            <a:r>
              <a:rPr lang="en-US" dirty="0"/>
              <a:t> genomes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RNAseq</a:t>
            </a:r>
            <a:r>
              <a:rPr lang="en-US" dirty="0"/>
              <a:t> supported operons as positive set</a:t>
            </a:r>
          </a:p>
          <a:p>
            <a:pPr lvl="1"/>
            <a:r>
              <a:rPr lang="en-US" dirty="0"/>
              <a:t>Adjacent genes in opposite strands used for negative set</a:t>
            </a:r>
          </a:p>
          <a:p>
            <a:pPr lvl="1"/>
            <a:r>
              <a:rPr lang="en-US" u="sng" dirty="0"/>
              <a:t>Features: </a:t>
            </a:r>
            <a:r>
              <a:rPr lang="en-US" dirty="0"/>
              <a:t>Intergenic distance, pair-conservation, intergenic promoters/terminators (</a:t>
            </a:r>
            <a:r>
              <a:rPr lang="en-US" dirty="0" err="1"/>
              <a:t>PePPER</a:t>
            </a:r>
            <a:r>
              <a:rPr lang="en-US" dirty="0"/>
              <a:t>), codon usage similarity (GCUA/COUSIN), similar GO/KEGG functional classification (BLAST2GO,KEGG mapper)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0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FB67-57B9-427B-94B5-DA87284C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Repeat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A0E5-B086-4C01-A21A-97E130F6F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783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Comprehensive repeat annotations are lacking from most </a:t>
            </a:r>
            <a:r>
              <a:rPr lang="en-US" i="1" dirty="0"/>
              <a:t>Wolbachia</a:t>
            </a:r>
            <a:r>
              <a:rPr lang="en-US" dirty="0"/>
              <a:t> strains</a:t>
            </a:r>
          </a:p>
          <a:p>
            <a:r>
              <a:rPr lang="en-US" dirty="0"/>
              <a:t>New </a:t>
            </a:r>
            <a:r>
              <a:rPr lang="en-US" i="1" dirty="0"/>
              <a:t>Wolbachia</a:t>
            </a:r>
            <a:r>
              <a:rPr lang="en-US" dirty="0"/>
              <a:t> assemblies allow us to explore repeat content in evolutionary context</a:t>
            </a:r>
          </a:p>
          <a:p>
            <a:r>
              <a:rPr lang="en-US" dirty="0"/>
              <a:t>Frequent genomic rearrangements observed as well as high repeat counts</a:t>
            </a:r>
          </a:p>
          <a:p>
            <a:pPr lvl="1"/>
            <a:r>
              <a:rPr lang="en-US" dirty="0"/>
              <a:t>Is frequency of genomic rearrangements associated with repeat content in </a:t>
            </a:r>
            <a:r>
              <a:rPr lang="en-US" i="1" dirty="0"/>
              <a:t>Wolbachia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Are specific classes of repeats more likely to be involved in genomic rearrangements?</a:t>
            </a:r>
          </a:p>
          <a:p>
            <a:pPr lvl="1"/>
            <a:r>
              <a:rPr lang="en-US" dirty="0"/>
              <a:t>Are their clade specific patterns in repeat content or specific types/families of repeats?</a:t>
            </a:r>
          </a:p>
        </p:txBody>
      </p:sp>
    </p:spTree>
    <p:extLst>
      <p:ext uri="{BB962C8B-B14F-4D97-AF65-F5344CB8AC3E}">
        <p14:creationId xmlns:p14="http://schemas.microsoft.com/office/powerpoint/2010/main" val="8650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40C7-92D9-4A8D-A3D0-E1306223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388"/>
            <a:ext cx="10515600" cy="132556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3FF43-0CA5-44B8-A53A-A90310EE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06905"/>
            <a:ext cx="11006797" cy="567890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best tools for annotating repeat classes</a:t>
            </a:r>
          </a:p>
          <a:p>
            <a:pPr lvl="1"/>
            <a:r>
              <a:rPr lang="en-US" b="1" dirty="0" err="1"/>
              <a:t>ISEScan</a:t>
            </a:r>
            <a:r>
              <a:rPr lang="en-US" dirty="0"/>
              <a:t>: Insertion sequence elements</a:t>
            </a:r>
          </a:p>
          <a:p>
            <a:pPr lvl="1"/>
            <a:r>
              <a:rPr lang="en-US" b="1" dirty="0" err="1"/>
              <a:t>RepeatScout</a:t>
            </a:r>
            <a:r>
              <a:rPr lang="en-US" b="1" dirty="0"/>
              <a:t>+ </a:t>
            </a:r>
            <a:r>
              <a:rPr lang="en-US" b="1" dirty="0" err="1"/>
              <a:t>RepeatMasker</a:t>
            </a:r>
            <a:r>
              <a:rPr lang="en-US" dirty="0"/>
              <a:t>: General Repeats (Simple repeats, large repeats)</a:t>
            </a:r>
          </a:p>
          <a:p>
            <a:pPr lvl="1"/>
            <a:r>
              <a:rPr lang="en-US" b="1" dirty="0" err="1"/>
              <a:t>MUMmer</a:t>
            </a:r>
            <a:r>
              <a:rPr lang="en-US" b="1" dirty="0"/>
              <a:t> (repeat-match)</a:t>
            </a:r>
            <a:r>
              <a:rPr lang="en-US" dirty="0"/>
              <a:t> : Exact and exact tandem repeats </a:t>
            </a:r>
          </a:p>
          <a:p>
            <a:pPr lvl="1"/>
            <a:r>
              <a:rPr lang="en-US" b="1" dirty="0"/>
              <a:t>Ankyrin repeats</a:t>
            </a:r>
            <a:r>
              <a:rPr lang="en-US" dirty="0"/>
              <a:t>: HMMER with ANK HMM from PFAM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Annotate and compare repeats across complete </a:t>
            </a:r>
            <a:r>
              <a:rPr lang="en-US" i="1" dirty="0"/>
              <a:t>Wolbachia</a:t>
            </a:r>
            <a:r>
              <a:rPr lang="en-US" dirty="0"/>
              <a:t> assemblies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Annotate and compare repeats across wMel infections (Illumina)</a:t>
            </a:r>
          </a:p>
          <a:p>
            <a:pPr lvl="1"/>
            <a:r>
              <a:rPr lang="en-US" dirty="0"/>
              <a:t>Reference-based identification of repeat changes</a:t>
            </a:r>
          </a:p>
          <a:p>
            <a:pPr lvl="1"/>
            <a:r>
              <a:rPr lang="en-US" b="1" dirty="0" err="1"/>
              <a:t>Breseq</a:t>
            </a:r>
            <a:r>
              <a:rPr lang="en-US" dirty="0"/>
              <a:t>: Identify INDELs, compare to wMel repeat annotations</a:t>
            </a:r>
          </a:p>
          <a:p>
            <a:pPr lvl="1"/>
            <a:r>
              <a:rPr lang="en-US" b="1" dirty="0" err="1"/>
              <a:t>PanISa</a:t>
            </a:r>
            <a:r>
              <a:rPr lang="en-US" dirty="0"/>
              <a:t>: Non-reference insertion sequence identification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ABDD-C843-44D8-9C95-7E13FB42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66" y="21019"/>
            <a:ext cx="10515600" cy="1325563"/>
          </a:xfrm>
        </p:spPr>
        <p:txBody>
          <a:bodyPr/>
          <a:lstStyle/>
          <a:p>
            <a:r>
              <a:rPr lang="en-US" dirty="0"/>
              <a:t>Insertion Sequence Elements in </a:t>
            </a:r>
            <a:r>
              <a:rPr lang="en-US" i="1" dirty="0"/>
              <a:t>Wolbachia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9093E-0DC1-4BB6-BFCC-610327F5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93185"/>
            <a:ext cx="9993448" cy="447879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592634-3120-4873-899B-680806B30D99}"/>
              </a:ext>
            </a:extLst>
          </p:cNvPr>
          <p:cNvSpPr/>
          <p:nvPr/>
        </p:nvSpPr>
        <p:spPr>
          <a:xfrm>
            <a:off x="1849740" y="2193184"/>
            <a:ext cx="9679320" cy="1743621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43000">
                <a:schemeClr val="accent1">
                  <a:lumMod val="45000"/>
                  <a:lumOff val="55000"/>
                  <a:alpha val="7000"/>
                </a:schemeClr>
              </a:gs>
              <a:gs pos="62000">
                <a:schemeClr val="accent1">
                  <a:lumMod val="45000"/>
                  <a:lumOff val="55000"/>
                  <a:alpha val="35000"/>
                </a:schemeClr>
              </a:gs>
              <a:gs pos="15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D0D70A-46D4-449F-8493-1C08FD632E0E}"/>
              </a:ext>
            </a:extLst>
          </p:cNvPr>
          <p:cNvSpPr/>
          <p:nvPr/>
        </p:nvSpPr>
        <p:spPr>
          <a:xfrm>
            <a:off x="6332220" y="5029199"/>
            <a:ext cx="5196840" cy="38862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43000">
                <a:srgbClr val="FF0000">
                  <a:alpha val="8000"/>
                </a:srgbClr>
              </a:gs>
              <a:gs pos="62000">
                <a:srgbClr val="FF0000">
                  <a:alpha val="35000"/>
                </a:srgbClr>
              </a:gs>
              <a:gs pos="15000">
                <a:srgbClr val="FF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1C70D-5D11-43FF-90C9-B622E1FDDC8A}"/>
              </a:ext>
            </a:extLst>
          </p:cNvPr>
          <p:cNvSpPr/>
          <p:nvPr/>
        </p:nvSpPr>
        <p:spPr>
          <a:xfrm>
            <a:off x="5814060" y="5417821"/>
            <a:ext cx="5715000" cy="25908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43000">
                <a:schemeClr val="accent1">
                  <a:lumMod val="45000"/>
                  <a:lumOff val="55000"/>
                  <a:alpha val="7000"/>
                </a:schemeClr>
              </a:gs>
              <a:gs pos="62000">
                <a:schemeClr val="accent1">
                  <a:lumMod val="45000"/>
                  <a:lumOff val="55000"/>
                  <a:alpha val="35000"/>
                </a:schemeClr>
              </a:gs>
              <a:gs pos="15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D15022-F9AF-4EAE-BBB3-F5B5D93BE59A}"/>
              </a:ext>
            </a:extLst>
          </p:cNvPr>
          <p:cNvSpPr/>
          <p:nvPr/>
        </p:nvSpPr>
        <p:spPr>
          <a:xfrm>
            <a:off x="-1226820" y="6103619"/>
            <a:ext cx="12755880" cy="25908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43000">
                <a:schemeClr val="accent1">
                  <a:lumMod val="45000"/>
                  <a:lumOff val="55000"/>
                  <a:alpha val="7000"/>
                </a:schemeClr>
              </a:gs>
              <a:gs pos="62000">
                <a:schemeClr val="accent1">
                  <a:lumMod val="45000"/>
                  <a:lumOff val="55000"/>
                  <a:alpha val="35000"/>
                </a:schemeClr>
              </a:gs>
              <a:gs pos="15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CFFAC-119B-42AA-8A7F-EF0D737E1A60}"/>
              </a:ext>
            </a:extLst>
          </p:cNvPr>
          <p:cNvSpPr/>
          <p:nvPr/>
        </p:nvSpPr>
        <p:spPr>
          <a:xfrm>
            <a:off x="8481060" y="5676901"/>
            <a:ext cx="3048000" cy="426718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43000">
                <a:srgbClr val="FF0000">
                  <a:alpha val="8000"/>
                </a:srgbClr>
              </a:gs>
              <a:gs pos="62000">
                <a:srgbClr val="FF0000">
                  <a:alpha val="35000"/>
                </a:srgbClr>
              </a:gs>
              <a:gs pos="15000">
                <a:srgbClr val="FF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6CD45-5E80-4E5F-B4DF-075C0A522BDD}"/>
              </a:ext>
            </a:extLst>
          </p:cNvPr>
          <p:cNvSpPr txBox="1"/>
          <p:nvPr/>
        </p:nvSpPr>
        <p:spPr>
          <a:xfrm>
            <a:off x="10236754" y="1269853"/>
            <a:ext cx="12923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Host:</a:t>
            </a:r>
          </a:p>
          <a:p>
            <a:r>
              <a:rPr lang="en-US" dirty="0">
                <a:solidFill>
                  <a:schemeClr val="accent1"/>
                </a:solidFill>
              </a:rPr>
              <a:t>Arthropod</a:t>
            </a:r>
          </a:p>
          <a:p>
            <a:r>
              <a:rPr lang="en-US" dirty="0">
                <a:solidFill>
                  <a:srgbClr val="FF0000"/>
                </a:solidFill>
              </a:rPr>
              <a:t>Nematode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39168-B8BB-46E5-97F4-31AD812A1B56}"/>
              </a:ext>
            </a:extLst>
          </p:cNvPr>
          <p:cNvSpPr txBox="1"/>
          <p:nvPr/>
        </p:nvSpPr>
        <p:spPr>
          <a:xfrm>
            <a:off x="662940" y="1033063"/>
            <a:ext cx="237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ISEScan</a:t>
            </a:r>
            <a:r>
              <a:rPr lang="en-US" dirty="0"/>
              <a:t> Predictions)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DB2348-01F5-461F-8C41-5D367BA22DED}"/>
              </a:ext>
            </a:extLst>
          </p:cNvPr>
          <p:cNvSpPr/>
          <p:nvPr/>
        </p:nvSpPr>
        <p:spPr>
          <a:xfrm>
            <a:off x="4453336" y="3936805"/>
            <a:ext cx="7075723" cy="1092394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43000">
                <a:schemeClr val="accent1">
                  <a:lumMod val="45000"/>
                  <a:lumOff val="55000"/>
                  <a:alpha val="7000"/>
                </a:schemeClr>
              </a:gs>
              <a:gs pos="62000">
                <a:schemeClr val="accent1">
                  <a:lumMod val="45000"/>
                  <a:lumOff val="55000"/>
                  <a:alpha val="35000"/>
                </a:schemeClr>
              </a:gs>
              <a:gs pos="15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4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242F29-7FA7-4645-AB34-1CD4A9E0C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48" y="0"/>
            <a:ext cx="10408920" cy="6858000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7388F-1BA5-446F-9749-371ECB869836}"/>
              </a:ext>
            </a:extLst>
          </p:cNvPr>
          <p:cNvCxnSpPr/>
          <p:nvPr/>
        </p:nvCxnSpPr>
        <p:spPr>
          <a:xfrm>
            <a:off x="10546655" y="357395"/>
            <a:ext cx="0" cy="443484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2A55E7-5548-4F5F-9F51-6871F61898F3}"/>
              </a:ext>
            </a:extLst>
          </p:cNvPr>
          <p:cNvCxnSpPr>
            <a:cxnSpLocks/>
          </p:cNvCxnSpPr>
          <p:nvPr/>
        </p:nvCxnSpPr>
        <p:spPr>
          <a:xfrm>
            <a:off x="10546655" y="4792235"/>
            <a:ext cx="0" cy="7010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94B17E-F727-4948-9E5D-86239D4D48AB}"/>
              </a:ext>
            </a:extLst>
          </p:cNvPr>
          <p:cNvCxnSpPr>
            <a:cxnSpLocks/>
          </p:cNvCxnSpPr>
          <p:nvPr/>
        </p:nvCxnSpPr>
        <p:spPr>
          <a:xfrm>
            <a:off x="10546655" y="5493275"/>
            <a:ext cx="0" cy="34376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65942B-A48A-4158-AB1F-C984E609F7F4}"/>
              </a:ext>
            </a:extLst>
          </p:cNvPr>
          <p:cNvCxnSpPr>
            <a:cxnSpLocks/>
          </p:cNvCxnSpPr>
          <p:nvPr/>
        </p:nvCxnSpPr>
        <p:spPr>
          <a:xfrm>
            <a:off x="10546655" y="5837035"/>
            <a:ext cx="0" cy="6668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5FE42-2198-43EC-9019-127DDA827FB5}"/>
              </a:ext>
            </a:extLst>
          </p:cNvPr>
          <p:cNvCxnSpPr>
            <a:cxnSpLocks/>
          </p:cNvCxnSpPr>
          <p:nvPr/>
        </p:nvCxnSpPr>
        <p:spPr>
          <a:xfrm>
            <a:off x="10546655" y="6503928"/>
            <a:ext cx="0" cy="34376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101A59-87E4-45ED-8807-E902D3FA114F}"/>
              </a:ext>
            </a:extLst>
          </p:cNvPr>
          <p:cNvSpPr txBox="1"/>
          <p:nvPr/>
        </p:nvSpPr>
        <p:spPr>
          <a:xfrm>
            <a:off x="10833346" y="357395"/>
            <a:ext cx="12923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Host:</a:t>
            </a:r>
          </a:p>
          <a:p>
            <a:r>
              <a:rPr lang="en-US" dirty="0">
                <a:solidFill>
                  <a:schemeClr val="accent1"/>
                </a:solidFill>
              </a:rPr>
              <a:t>Arthropod</a:t>
            </a:r>
          </a:p>
          <a:p>
            <a:r>
              <a:rPr lang="en-US" dirty="0">
                <a:solidFill>
                  <a:srgbClr val="FF0000"/>
                </a:solidFill>
              </a:rPr>
              <a:t>Nematode</a:t>
            </a:r>
          </a:p>
        </p:txBody>
      </p:sp>
      <p:pic>
        <p:nvPicPr>
          <p:cNvPr id="19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86E6CE3-85FB-41BB-9E51-61639CC2F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597" y="6521115"/>
            <a:ext cx="288758" cy="3437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63A69F2-57F2-4B94-A69E-205DAEE7CCF4}"/>
              </a:ext>
            </a:extLst>
          </p:cNvPr>
          <p:cNvSpPr/>
          <p:nvPr/>
        </p:nvSpPr>
        <p:spPr>
          <a:xfrm>
            <a:off x="9254003" y="3100710"/>
            <a:ext cx="398761" cy="1691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61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FB67-57B9-427B-94B5-DA87284C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Short RNAs in </a:t>
            </a:r>
            <a:r>
              <a:rPr lang="en-US" i="1" dirty="0"/>
              <a:t>Wolbachia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F95F2-4E57-496D-BA55-44EB1320C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6"/>
          <a:stretch/>
        </p:blipFill>
        <p:spPr>
          <a:xfrm>
            <a:off x="112541" y="3929579"/>
            <a:ext cx="5660432" cy="2867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FD441-FA74-4E70-B4BF-60367FC47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" y="1524004"/>
            <a:ext cx="5580827" cy="1286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01FF07-186B-4C8F-802D-774E1BDA4098}"/>
              </a:ext>
            </a:extLst>
          </p:cNvPr>
          <p:cNvSpPr txBox="1"/>
          <p:nvPr/>
        </p:nvSpPr>
        <p:spPr>
          <a:xfrm>
            <a:off x="1631852" y="3538025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Wolbachia</a:t>
            </a:r>
            <a:r>
              <a:rPr lang="en-US" dirty="0"/>
              <a:t>-Negative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5227D-3B3D-44BD-A470-EA364E2A483F}"/>
              </a:ext>
            </a:extLst>
          </p:cNvPr>
          <p:cNvSpPr txBox="1"/>
          <p:nvPr/>
        </p:nvSpPr>
        <p:spPr>
          <a:xfrm>
            <a:off x="1561458" y="1197612"/>
            <a:ext cx="33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Wolbachia</a:t>
            </a:r>
            <a:r>
              <a:rPr lang="en-US" dirty="0"/>
              <a:t>-”Positive” Samples</a:t>
            </a: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E9C683EA-86F5-4C12-9EF3-25AE2A8B8D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6745" y="422031"/>
            <a:ext cx="2926080" cy="3006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4FEC00-66A1-4CFA-A3AD-4A0F2552D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1773" y="3789679"/>
            <a:ext cx="2851052" cy="300696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BB751-0250-4EB3-A04E-41A13D694751}"/>
              </a:ext>
            </a:extLst>
          </p:cNvPr>
          <p:cNvCxnSpPr>
            <a:endCxn id="15" idx="1"/>
          </p:cNvCxnSpPr>
          <p:nvPr/>
        </p:nvCxnSpPr>
        <p:spPr>
          <a:xfrm flipV="1">
            <a:off x="5693368" y="1925516"/>
            <a:ext cx="2843377" cy="50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94CAA-E8F0-4CA8-80EE-17826758DCA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770685" y="4431130"/>
            <a:ext cx="2841088" cy="8620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44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D82-D899-479D-8A53-09E45651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901"/>
          </a:xfrm>
        </p:spPr>
        <p:txBody>
          <a:bodyPr>
            <a:normAutofit/>
          </a:bodyPr>
          <a:lstStyle/>
          <a:p>
            <a:r>
              <a:rPr lang="en-US" sz="2800" i="1" dirty="0"/>
              <a:t>Wolbachia</a:t>
            </a:r>
            <a:r>
              <a:rPr lang="en-US" sz="2800" dirty="0"/>
              <a:t>-mapped short RNAs show consistent pattern across samples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8333419-17E9-4890-A7B1-1454FD176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906633"/>
            <a:ext cx="4800088" cy="5902421"/>
          </a:xfrm>
          <a:prstGeom prst="rect">
            <a:avLst/>
          </a:prstGeom>
        </p:spPr>
      </p:pic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4DBFC177-B3E6-4DFC-A8E3-107BC8C15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906632"/>
            <a:ext cx="4800088" cy="59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B96FD-E29E-4A64-A106-0C9E4B626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" y="0"/>
            <a:ext cx="37722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F8FFD-7ECB-4A81-87F8-1E8EA8CE1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524" y="1253077"/>
            <a:ext cx="1002680" cy="53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2E152-B3FD-4E0A-8CFF-0C55C2626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22" y="100292"/>
            <a:ext cx="1094482" cy="88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FD8FD-BF3B-49FB-90D5-0289F2EEB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94" y="1992468"/>
            <a:ext cx="1078409" cy="859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03911-4335-4AE0-AB52-B00D5FC29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24" y="3057853"/>
            <a:ext cx="1012266" cy="62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1807FF-EA44-4326-8341-9667E7E99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93" y="3653748"/>
            <a:ext cx="1078410" cy="101293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16CFD-BE45-4D2C-9860-FAAE04E2A7D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247901" y="1518982"/>
            <a:ext cx="873623" cy="12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79AE9E-5994-4B5B-B499-A67D655728B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966804" y="383969"/>
            <a:ext cx="1114818" cy="158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F24003-5DFE-4899-9307-215B331BF3C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27303" y="2422035"/>
            <a:ext cx="918491" cy="664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706E0E-E164-4353-B64C-3B19D2DA5BE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182587" y="3372673"/>
            <a:ext cx="938937" cy="272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4EA5FD-01D6-43F6-8A22-F7230D7D41F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247901" y="4160216"/>
            <a:ext cx="797892" cy="433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BFCB7-E747-486D-839A-763F1A8B6D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794" y="4729463"/>
            <a:ext cx="1078410" cy="64033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61F52B-A0F8-45A6-90B9-C11D3394CA9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182587" y="5049631"/>
            <a:ext cx="863207" cy="212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B991A48-166F-40F9-8BDE-3B3A16CC3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86" y="4425127"/>
            <a:ext cx="1081805" cy="60867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14E36A-78E9-4984-B4BF-7C59D6B2AFB8}"/>
              </a:ext>
            </a:extLst>
          </p:cNvPr>
          <p:cNvCxnSpPr>
            <a:cxnSpLocks/>
          </p:cNvCxnSpPr>
          <p:nvPr/>
        </p:nvCxnSpPr>
        <p:spPr>
          <a:xfrm flipV="1">
            <a:off x="3424626" y="5033799"/>
            <a:ext cx="2447360" cy="1119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E5114AA6-1A9B-4C12-A603-407E9F51D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4" y="4588736"/>
            <a:ext cx="947552" cy="94755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3BF002-93E0-4D64-AA37-DEDE23D6E47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3040083" y="5062512"/>
            <a:ext cx="4010961" cy="1278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icture containing white, standing, water&#10;&#10;Description automatically generated">
            <a:extLst>
              <a:ext uri="{FF2B5EF4-FFF2-40B4-BE49-F238E27FC236}">
                <a16:creationId xmlns:a16="http://schemas.microsoft.com/office/drawing/2014/main" id="{AFA9D1AC-A192-41FB-9009-75042ADC8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65" y="5089942"/>
            <a:ext cx="859935" cy="902557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F2B553-DFA1-4465-98B6-3FFE6D387B8C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966804" y="5541221"/>
            <a:ext cx="5290661" cy="932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photo, cake, food, sitting&#10;&#10;Description automatically generated">
            <a:extLst>
              <a:ext uri="{FF2B5EF4-FFF2-40B4-BE49-F238E27FC236}">
                <a16:creationId xmlns:a16="http://schemas.microsoft.com/office/drawing/2014/main" id="{F6539874-0051-4E4A-9928-CE5CF105A9A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5599" r="39405" b="14316"/>
          <a:stretch/>
        </p:blipFill>
        <p:spPr>
          <a:xfrm>
            <a:off x="9225196" y="5476954"/>
            <a:ext cx="947553" cy="96374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479299-9F7D-43D1-BD0C-DF3DDA3B83CE}"/>
              </a:ext>
            </a:extLst>
          </p:cNvPr>
          <p:cNvCxnSpPr>
            <a:cxnSpLocks/>
          </p:cNvCxnSpPr>
          <p:nvPr/>
        </p:nvCxnSpPr>
        <p:spPr>
          <a:xfrm flipV="1">
            <a:off x="3040083" y="5991639"/>
            <a:ext cx="6185113" cy="578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AFFE975-E0F9-4355-BC7B-5C91A53077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90" y="6077529"/>
            <a:ext cx="1408903" cy="79300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15919A-C46E-4406-99F1-D4EC1BC8C285}"/>
              </a:ext>
            </a:extLst>
          </p:cNvPr>
          <p:cNvCxnSpPr>
            <a:cxnSpLocks/>
          </p:cNvCxnSpPr>
          <p:nvPr/>
        </p:nvCxnSpPr>
        <p:spPr>
          <a:xfrm flipV="1">
            <a:off x="3320331" y="6612118"/>
            <a:ext cx="6982859" cy="22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DA105D6-2521-45AD-8C28-ACFABA41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671" y="939693"/>
            <a:ext cx="6396492" cy="3477620"/>
          </a:xfrm>
        </p:spPr>
        <p:txBody>
          <a:bodyPr>
            <a:normAutofit/>
          </a:bodyPr>
          <a:lstStyle/>
          <a:p>
            <a:r>
              <a:rPr lang="en-US" sz="2400" dirty="0"/>
              <a:t>Bacterial endosymbionts</a:t>
            </a:r>
          </a:p>
          <a:p>
            <a:r>
              <a:rPr lang="en-US" sz="2400" dirty="0"/>
              <a:t>Infects Arthropods and Nematodes</a:t>
            </a:r>
          </a:p>
          <a:p>
            <a:pPr lvl="1"/>
            <a:r>
              <a:rPr lang="en-US" sz="1600" dirty="0"/>
              <a:t>Reproductive parasites in Arthropods, obligate mutualists in Nematodes</a:t>
            </a:r>
          </a:p>
          <a:p>
            <a:pPr lvl="1"/>
            <a:r>
              <a:rPr lang="en-US" sz="1600" dirty="0"/>
              <a:t>Diverse range of hosts</a:t>
            </a:r>
          </a:p>
          <a:p>
            <a:r>
              <a:rPr lang="en-US" sz="2000" dirty="0"/>
              <a:t>Strains divided into Supergroups based on phylogeny</a:t>
            </a:r>
          </a:p>
          <a:p>
            <a:endParaRPr lang="en-US" sz="2000" dirty="0"/>
          </a:p>
          <a:p>
            <a:r>
              <a:rPr lang="en-US" sz="2000" i="1" dirty="0"/>
              <a:t>Wolbachia</a:t>
            </a:r>
            <a:r>
              <a:rPr lang="en-US" sz="2000" dirty="0"/>
              <a:t> phylogeny discordant with Host phylogeny</a:t>
            </a:r>
          </a:p>
          <a:p>
            <a:pPr lvl="1"/>
            <a:r>
              <a:rPr lang="en-US" sz="1600" dirty="0"/>
              <a:t>Implies horizontal transmission of Wolbachia occurs</a:t>
            </a:r>
            <a:endParaRPr lang="en-US" sz="1200" dirty="0"/>
          </a:p>
          <a:p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75D61E2-3B1C-48E0-A1D2-06A461F6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761" y="-245477"/>
            <a:ext cx="10515600" cy="1325563"/>
          </a:xfrm>
        </p:spPr>
        <p:txBody>
          <a:bodyPr/>
          <a:lstStyle/>
          <a:p>
            <a:r>
              <a:rPr lang="en-US" i="1" dirty="0"/>
              <a:t>Wolbachia</a:t>
            </a:r>
          </a:p>
        </p:txBody>
      </p:sp>
    </p:spTree>
    <p:extLst>
      <p:ext uri="{BB962C8B-B14F-4D97-AF65-F5344CB8AC3E}">
        <p14:creationId xmlns:p14="http://schemas.microsoft.com/office/powerpoint/2010/main" val="62212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726-9F92-4D47-A854-8A899CED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7404"/>
          </a:xfrm>
        </p:spPr>
        <p:txBody>
          <a:bodyPr/>
          <a:lstStyle/>
          <a:p>
            <a:r>
              <a:rPr lang="en-US" dirty="0"/>
              <a:t>Short-RNAs-Biological Role in Bacteria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CC449-4F2B-488B-86D5-1A6D138A5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" b="837"/>
          <a:stretch/>
        </p:blipFill>
        <p:spPr>
          <a:xfrm>
            <a:off x="84794" y="1309668"/>
            <a:ext cx="12043038" cy="5015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5203-FD87-45A8-B2CB-EE989AC1005F}"/>
              </a:ext>
            </a:extLst>
          </p:cNvPr>
          <p:cNvSpPr txBox="1"/>
          <p:nvPr/>
        </p:nvSpPr>
        <p:spPr>
          <a:xfrm>
            <a:off x="5644529" y="6562311"/>
            <a:ext cx="319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(Lasa, 2012)</a:t>
            </a:r>
          </a:p>
        </p:txBody>
      </p:sp>
    </p:spTree>
    <p:extLst>
      <p:ext uri="{BB962C8B-B14F-4D97-AF65-F5344CB8AC3E}">
        <p14:creationId xmlns:p14="http://schemas.microsoft.com/office/powerpoint/2010/main" val="1421924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BAFE-FB35-4938-98EC-2C2133FE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1146"/>
            <a:ext cx="10515600" cy="132556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DF423-8CF3-4492-88E0-380D872A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38773"/>
            <a:ext cx="11207129" cy="53381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i="1" dirty="0"/>
              <a:t>Wolbachia</a:t>
            </a:r>
            <a:r>
              <a:rPr lang="en-US" dirty="0"/>
              <a:t>-infected short RNA projects in NCBI</a:t>
            </a:r>
          </a:p>
          <a:p>
            <a:pPr lvl="1"/>
            <a:r>
              <a:rPr lang="en-US" dirty="0"/>
              <a:t>Map to wMel genome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Annotate regions of antisense transcription in wMel</a:t>
            </a:r>
          </a:p>
          <a:p>
            <a:pPr lvl="1"/>
            <a:r>
              <a:rPr lang="en-US" dirty="0" err="1"/>
              <a:t>ModEncode</a:t>
            </a:r>
            <a:r>
              <a:rPr lang="en-US" dirty="0"/>
              <a:t> Stranded </a:t>
            </a:r>
            <a:r>
              <a:rPr lang="en-US" dirty="0" err="1"/>
              <a:t>RNAseq</a:t>
            </a:r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Annotate ncRNAs in wMel</a:t>
            </a:r>
          </a:p>
          <a:p>
            <a:pPr lvl="1"/>
            <a:r>
              <a:rPr lang="en-US" dirty="0"/>
              <a:t>Rockhopper : novel transcript identification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genome features correlate with short RNA hotspots</a:t>
            </a:r>
          </a:p>
          <a:p>
            <a:pPr lvl="1"/>
            <a:r>
              <a:rPr lang="en-US" dirty="0"/>
              <a:t>Antisense transcripts, small ncRNAs, repeats</a:t>
            </a:r>
          </a:p>
          <a:p>
            <a:pPr lvl="1"/>
            <a:r>
              <a:rPr lang="en-US" dirty="0"/>
              <a:t>Simulation (are short RNAs mapping </a:t>
            </a:r>
            <a:r>
              <a:rPr lang="en-US"/>
              <a:t>to specific features </a:t>
            </a:r>
            <a:r>
              <a:rPr lang="en-US" dirty="0"/>
              <a:t>more than expected?)</a:t>
            </a:r>
          </a:p>
        </p:txBody>
      </p:sp>
    </p:spTree>
    <p:extLst>
      <p:ext uri="{BB962C8B-B14F-4D97-AF65-F5344CB8AC3E}">
        <p14:creationId xmlns:p14="http://schemas.microsoft.com/office/powerpoint/2010/main" val="152072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217A-F65C-4FC9-897C-78A9C1A1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C9555-306C-48D6-9473-7CC6C5F4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791"/>
            <a:ext cx="10515600" cy="4678172"/>
          </a:xfrm>
        </p:spPr>
        <p:txBody>
          <a:bodyPr/>
          <a:lstStyle/>
          <a:p>
            <a:r>
              <a:rPr lang="en-US" i="1" dirty="0"/>
              <a:t>Wolbachia</a:t>
            </a:r>
            <a:r>
              <a:rPr lang="en-US" dirty="0"/>
              <a:t> genomes exhibit unique characteristics</a:t>
            </a:r>
          </a:p>
          <a:p>
            <a:pPr lvl="1"/>
            <a:r>
              <a:rPr lang="en-US" dirty="0"/>
              <a:t>abundant repeats</a:t>
            </a:r>
          </a:p>
          <a:p>
            <a:pPr lvl="1"/>
            <a:r>
              <a:rPr lang="en-US" dirty="0"/>
              <a:t>dynamic gene expression despite few transcription factors</a:t>
            </a:r>
          </a:p>
          <a:p>
            <a:pPr lvl="1"/>
            <a:r>
              <a:rPr lang="en-US" dirty="0"/>
              <a:t>Short RNAs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Build enhanced framework for future studies in </a:t>
            </a:r>
            <a:r>
              <a:rPr lang="en-US" i="1" dirty="0"/>
              <a:t>Wolbachia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 insights into </a:t>
            </a:r>
            <a:r>
              <a:rPr lang="en-US" i="1" dirty="0"/>
              <a:t>Wolbachia</a:t>
            </a:r>
            <a:r>
              <a:rPr lang="en-US" dirty="0"/>
              <a:t> evolution in intracellular environment</a:t>
            </a:r>
          </a:p>
          <a:p>
            <a:pPr lvl="1"/>
            <a:r>
              <a:rPr lang="en-US" dirty="0"/>
              <a:t>Host-endosymbiont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348369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BAF4-1A33-4198-B0B6-14DDE5FCB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639" y="1055604"/>
            <a:ext cx="7028629" cy="4884558"/>
          </a:xfrm>
        </p:spPr>
        <p:txBody>
          <a:bodyPr>
            <a:normAutofit/>
          </a:bodyPr>
          <a:lstStyle/>
          <a:p>
            <a:r>
              <a:rPr lang="en-US" sz="2400" dirty="0"/>
              <a:t>Model for study of microbe-host interactions and coevolution</a:t>
            </a:r>
          </a:p>
          <a:p>
            <a:pPr lvl="1"/>
            <a:r>
              <a:rPr lang="en-US" sz="2000" dirty="0"/>
              <a:t>Induce wide variety of host phenotypes (reproductive parasitism, viral resistance)</a:t>
            </a:r>
          </a:p>
          <a:p>
            <a:pPr lvl="1"/>
            <a:endParaRPr lang="en-US" sz="2000" dirty="0"/>
          </a:p>
          <a:p>
            <a:r>
              <a:rPr lang="en-US" sz="2400" dirty="0"/>
              <a:t>Dynamic gene expression in different host life cycle stages</a:t>
            </a:r>
          </a:p>
          <a:p>
            <a:pPr lvl="1"/>
            <a:r>
              <a:rPr lang="en-US" sz="2000" dirty="0"/>
              <a:t>Little is known about </a:t>
            </a:r>
            <a:r>
              <a:rPr lang="en-US" sz="2000" i="1" dirty="0"/>
              <a:t>Wolbachia</a:t>
            </a:r>
            <a:r>
              <a:rPr lang="en-US" sz="2000" dirty="0"/>
              <a:t> gene regulation</a:t>
            </a:r>
          </a:p>
          <a:p>
            <a:pPr lvl="1"/>
            <a:r>
              <a:rPr lang="en-US" sz="2000" dirty="0"/>
              <a:t>Few transcriptional regulators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27E89-3EEE-4FBA-9FE0-1F0D821D1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" y="869974"/>
            <a:ext cx="4699082" cy="5484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DFE4B-AE9D-42A2-974D-AC6E176ABD7F}"/>
              </a:ext>
            </a:extLst>
          </p:cNvPr>
          <p:cNvSpPr txBox="1"/>
          <p:nvPr/>
        </p:nvSpPr>
        <p:spPr>
          <a:xfrm>
            <a:off x="1767385" y="6488668"/>
            <a:ext cx="2402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Gutzwiller</a:t>
            </a:r>
            <a:r>
              <a:rPr lang="en-US" sz="1400" dirty="0"/>
              <a:t>, 2015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1408E8-6664-4643-94C0-F9284991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54" y="-159018"/>
            <a:ext cx="10515600" cy="1325563"/>
          </a:xfrm>
        </p:spPr>
        <p:txBody>
          <a:bodyPr/>
          <a:lstStyle/>
          <a:p>
            <a:r>
              <a:rPr lang="en-US" i="1" dirty="0"/>
              <a:t>Wolbachia</a:t>
            </a:r>
          </a:p>
        </p:txBody>
      </p:sp>
    </p:spTree>
    <p:extLst>
      <p:ext uri="{BB962C8B-B14F-4D97-AF65-F5344CB8AC3E}">
        <p14:creationId xmlns:p14="http://schemas.microsoft.com/office/powerpoint/2010/main" val="367573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616D-E940-4E1F-B5AB-0D2A7053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274"/>
            <a:ext cx="11305674" cy="5516945"/>
          </a:xfrm>
        </p:spPr>
        <p:txBody>
          <a:bodyPr/>
          <a:lstStyle/>
          <a:p>
            <a:r>
              <a:rPr lang="en-US" i="1" dirty="0"/>
              <a:t>Wolbachia</a:t>
            </a:r>
            <a:r>
              <a:rPr lang="en-US" dirty="0"/>
              <a:t> genomes are abundant in repeats</a:t>
            </a:r>
          </a:p>
          <a:p>
            <a:pPr lvl="1"/>
            <a:r>
              <a:rPr lang="en-US" i="1" dirty="0"/>
              <a:t>Wolbachia</a:t>
            </a:r>
            <a:r>
              <a:rPr lang="en-US" dirty="0"/>
              <a:t> have significantly reduced genomes (1.08-1.7 Mb)</a:t>
            </a:r>
          </a:p>
          <a:p>
            <a:pPr lvl="1"/>
            <a:r>
              <a:rPr lang="en-US" dirty="0"/>
              <a:t>Despite reduction, repeats are highly prevalent</a:t>
            </a:r>
          </a:p>
          <a:p>
            <a:pPr lvl="2"/>
            <a:r>
              <a:rPr lang="en-US" dirty="0"/>
              <a:t>Particularly in Arthropod-infecting strains (wMel:14%, wRi:22%) vs (wBm:5.4%)</a:t>
            </a:r>
          </a:p>
          <a:p>
            <a:pPr lvl="2"/>
            <a:r>
              <a:rPr lang="en-US" dirty="0"/>
              <a:t>IS Elements</a:t>
            </a:r>
          </a:p>
          <a:p>
            <a:pPr lvl="2"/>
            <a:r>
              <a:rPr lang="en-US" dirty="0"/>
              <a:t>Group II Introns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Also abundant in genes containing Ankyrin repeats</a:t>
            </a:r>
          </a:p>
          <a:p>
            <a:pPr lvl="2"/>
            <a:r>
              <a:rPr lang="en-US" dirty="0"/>
              <a:t>Tandem ~33 amino-acid motif</a:t>
            </a:r>
          </a:p>
          <a:p>
            <a:pPr lvl="2"/>
            <a:r>
              <a:rPr lang="en-US" dirty="0"/>
              <a:t>Mediates protein-protein interactions</a:t>
            </a:r>
          </a:p>
          <a:p>
            <a:pPr lvl="2"/>
            <a:r>
              <a:rPr lang="en-US" dirty="0"/>
              <a:t>Rare in bacteria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D7068-F2F3-401E-85F6-55AF10E81A48}"/>
              </a:ext>
            </a:extLst>
          </p:cNvPr>
          <p:cNvGrpSpPr>
            <a:grpSpLocks noChangeAspect="1"/>
          </p:cNvGrpSpPr>
          <p:nvPr/>
        </p:nvGrpSpPr>
        <p:grpSpPr>
          <a:xfrm>
            <a:off x="7841269" y="3325562"/>
            <a:ext cx="3582537" cy="3190164"/>
            <a:chOff x="436013" y="-10510"/>
            <a:chExt cx="7683087" cy="68416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C9D15A-2FB3-422B-8866-24B7B0542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" r="230" b="239"/>
            <a:stretch/>
          </p:blipFill>
          <p:spPr>
            <a:xfrm>
              <a:off x="436013" y="-10510"/>
              <a:ext cx="7683087" cy="684160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04E1AC-1200-4C49-92C9-4D39B540398A}"/>
                </a:ext>
              </a:extLst>
            </p:cNvPr>
            <p:cNvSpPr/>
            <p:nvPr/>
          </p:nvSpPr>
          <p:spPr>
            <a:xfrm>
              <a:off x="1141281" y="317404"/>
              <a:ext cx="6277047" cy="62827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EE1687-2BA0-4454-B037-A4D0810C1BDB}"/>
              </a:ext>
            </a:extLst>
          </p:cNvPr>
          <p:cNvGrpSpPr/>
          <p:nvPr/>
        </p:nvGrpSpPr>
        <p:grpSpPr>
          <a:xfrm>
            <a:off x="8160602" y="3469342"/>
            <a:ext cx="2949457" cy="2942946"/>
            <a:chOff x="8291476" y="3418490"/>
            <a:chExt cx="2949457" cy="29429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1B34DA-CFF7-4779-AF5C-7E3BFB779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1476" y="3418490"/>
              <a:ext cx="2949457" cy="2942946"/>
            </a:xfrm>
            <a:prstGeom prst="ellipse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11AF531-4AE4-4454-A24D-C8343BD03834}"/>
                </a:ext>
              </a:extLst>
            </p:cNvPr>
            <p:cNvSpPr/>
            <p:nvPr/>
          </p:nvSpPr>
          <p:spPr>
            <a:xfrm>
              <a:off x="8600860" y="3712601"/>
              <a:ext cx="2316938" cy="2344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38EED5-01DF-4D3F-85FE-A1B5ADE5463F}"/>
              </a:ext>
            </a:extLst>
          </p:cNvPr>
          <p:cNvSpPr txBox="1"/>
          <p:nvPr/>
        </p:nvSpPr>
        <p:spPr>
          <a:xfrm>
            <a:off x="8837291" y="4597478"/>
            <a:ext cx="166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wMel Repeats</a:t>
            </a:r>
          </a:p>
          <a:p>
            <a:pPr algn="ctr"/>
            <a:r>
              <a:rPr lang="en-US" dirty="0"/>
              <a:t>(&gt;200bp)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C05C0-13D2-43F2-9B77-074681F4D8CD}"/>
              </a:ext>
            </a:extLst>
          </p:cNvPr>
          <p:cNvSpPr txBox="1"/>
          <p:nvPr/>
        </p:nvSpPr>
        <p:spPr>
          <a:xfrm>
            <a:off x="10614115" y="6417175"/>
            <a:ext cx="13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(Wu, 2004)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3ED58-EF4B-4FA2-A509-2D3B8A80D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3" y="4655941"/>
            <a:ext cx="3464406" cy="17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F27A-85F1-420D-980D-DE704BA8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II introns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5242A-71DD-44A9-A2C4-E68012D8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82" y="1456340"/>
            <a:ext cx="4704835" cy="48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616D-E940-4E1F-B5AB-0D2A7053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274"/>
            <a:ext cx="11305674" cy="5516945"/>
          </a:xfrm>
        </p:spPr>
        <p:txBody>
          <a:bodyPr/>
          <a:lstStyle/>
          <a:p>
            <a:r>
              <a:rPr lang="en-US" i="1" dirty="0"/>
              <a:t>Wolbachia</a:t>
            </a:r>
            <a:r>
              <a:rPr lang="en-US" dirty="0"/>
              <a:t> genomes are abundant in repeats</a:t>
            </a:r>
          </a:p>
          <a:p>
            <a:pPr lvl="1"/>
            <a:r>
              <a:rPr lang="en-US" i="1" dirty="0"/>
              <a:t>Wolbachia</a:t>
            </a:r>
            <a:r>
              <a:rPr lang="en-US" dirty="0"/>
              <a:t> have significantly reduced genomes (1.08-1.7 Mb)</a:t>
            </a:r>
          </a:p>
          <a:p>
            <a:pPr lvl="1"/>
            <a:r>
              <a:rPr lang="en-US" dirty="0"/>
              <a:t>Despite reduction, repeats are highly prevalent</a:t>
            </a:r>
          </a:p>
          <a:p>
            <a:pPr lvl="2"/>
            <a:r>
              <a:rPr lang="en-US" dirty="0"/>
              <a:t>Particularly in Arthropod-infecting strains (wMel:14%, wRi:22%) vs (wBm:5.4%)</a:t>
            </a:r>
          </a:p>
          <a:p>
            <a:pPr lvl="2"/>
            <a:r>
              <a:rPr lang="en-US" dirty="0"/>
              <a:t>IS Elements</a:t>
            </a:r>
          </a:p>
          <a:p>
            <a:pPr lvl="2"/>
            <a:r>
              <a:rPr lang="en-US" dirty="0"/>
              <a:t>Group II Introns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Also abundant in genes containing Ankyrin repeats</a:t>
            </a:r>
          </a:p>
          <a:p>
            <a:pPr lvl="2"/>
            <a:r>
              <a:rPr lang="en-US" dirty="0"/>
              <a:t>Tandem ~33 amino-acid motif</a:t>
            </a:r>
          </a:p>
          <a:p>
            <a:pPr lvl="2"/>
            <a:r>
              <a:rPr lang="en-US" dirty="0"/>
              <a:t>Mediates protein-protein interactions</a:t>
            </a:r>
          </a:p>
          <a:p>
            <a:pPr lvl="2"/>
            <a:r>
              <a:rPr lang="en-US" dirty="0"/>
              <a:t>Rare in bacteria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D7068-F2F3-401E-85F6-55AF10E81A48}"/>
              </a:ext>
            </a:extLst>
          </p:cNvPr>
          <p:cNvGrpSpPr>
            <a:grpSpLocks noChangeAspect="1"/>
          </p:cNvGrpSpPr>
          <p:nvPr/>
        </p:nvGrpSpPr>
        <p:grpSpPr>
          <a:xfrm>
            <a:off x="8277367" y="3429000"/>
            <a:ext cx="3582537" cy="3190164"/>
            <a:chOff x="436013" y="-10510"/>
            <a:chExt cx="7683087" cy="68416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C9D15A-2FB3-422B-8866-24B7B0542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" r="230" b="239"/>
            <a:stretch/>
          </p:blipFill>
          <p:spPr>
            <a:xfrm>
              <a:off x="436013" y="-10510"/>
              <a:ext cx="7683087" cy="684160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04E1AC-1200-4C49-92C9-4D39B540398A}"/>
                </a:ext>
              </a:extLst>
            </p:cNvPr>
            <p:cNvSpPr/>
            <p:nvPr/>
          </p:nvSpPr>
          <p:spPr>
            <a:xfrm>
              <a:off x="1141281" y="317404"/>
              <a:ext cx="6277047" cy="62827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EE1687-2BA0-4454-B037-A4D0810C1BDB}"/>
              </a:ext>
            </a:extLst>
          </p:cNvPr>
          <p:cNvGrpSpPr/>
          <p:nvPr/>
        </p:nvGrpSpPr>
        <p:grpSpPr>
          <a:xfrm>
            <a:off x="8596700" y="3572780"/>
            <a:ext cx="2949457" cy="2942946"/>
            <a:chOff x="8291476" y="3418490"/>
            <a:chExt cx="2949457" cy="29429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1B34DA-CFF7-4779-AF5C-7E3BFB779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1476" y="3418490"/>
              <a:ext cx="2949457" cy="2942946"/>
            </a:xfrm>
            <a:prstGeom prst="ellipse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11AF531-4AE4-4454-A24D-C8343BD03834}"/>
                </a:ext>
              </a:extLst>
            </p:cNvPr>
            <p:cNvSpPr/>
            <p:nvPr/>
          </p:nvSpPr>
          <p:spPr>
            <a:xfrm>
              <a:off x="8600860" y="3712601"/>
              <a:ext cx="2316938" cy="2344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38EED5-01DF-4D3F-85FE-A1B5ADE5463F}"/>
              </a:ext>
            </a:extLst>
          </p:cNvPr>
          <p:cNvSpPr txBox="1"/>
          <p:nvPr/>
        </p:nvSpPr>
        <p:spPr>
          <a:xfrm>
            <a:off x="9273389" y="4700916"/>
            <a:ext cx="166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wMel Repeats</a:t>
            </a:r>
          </a:p>
          <a:p>
            <a:pPr algn="ctr"/>
            <a:r>
              <a:rPr lang="en-US" dirty="0"/>
              <a:t>(&gt;200bp)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C05C0-13D2-43F2-9B77-074681F4D8CD}"/>
              </a:ext>
            </a:extLst>
          </p:cNvPr>
          <p:cNvSpPr txBox="1"/>
          <p:nvPr/>
        </p:nvSpPr>
        <p:spPr>
          <a:xfrm>
            <a:off x="11050213" y="6520613"/>
            <a:ext cx="13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(Wu, 2004)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41D89-F26D-45F5-AB90-5A506D6FC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6" y="4862107"/>
            <a:ext cx="7005817" cy="1757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11981-8EBE-4AF2-89BE-80141FB5C3D2}"/>
              </a:ext>
            </a:extLst>
          </p:cNvPr>
          <p:cNvSpPr txBox="1"/>
          <p:nvPr/>
        </p:nvSpPr>
        <p:spPr>
          <a:xfrm>
            <a:off x="3040985" y="6521300"/>
            <a:ext cx="492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Siguier</a:t>
            </a:r>
            <a:r>
              <a:rPr lang="en-US" dirty="0"/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185382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2BD3-3691-4BFC-8021-61AF0EE3B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673"/>
            <a:ext cx="10515600" cy="4351338"/>
          </a:xfrm>
        </p:spPr>
        <p:txBody>
          <a:bodyPr/>
          <a:lstStyle/>
          <a:p>
            <a:r>
              <a:rPr lang="en-US" dirty="0"/>
              <a:t>Excellent genomic resources available</a:t>
            </a:r>
          </a:p>
          <a:p>
            <a:pPr lvl="1"/>
            <a:r>
              <a:rPr lang="en-US" dirty="0"/>
              <a:t>Currently 22 complete genome assemblies from diverse strains in NCBI</a:t>
            </a:r>
          </a:p>
          <a:p>
            <a:pPr lvl="1"/>
            <a:r>
              <a:rPr lang="en-US" dirty="0"/>
              <a:t>Extensive data from infected </a:t>
            </a:r>
            <a:r>
              <a:rPr lang="en-US" i="1" dirty="0"/>
              <a:t>Drosophila melanogaster</a:t>
            </a:r>
          </a:p>
          <a:p>
            <a:pPr lvl="2"/>
            <a:r>
              <a:rPr lang="en-US" dirty="0" err="1"/>
              <a:t>DNAseq</a:t>
            </a:r>
            <a:r>
              <a:rPr lang="en-US" dirty="0"/>
              <a:t> – Hundreds of wMel-infected samples from previous studies (Richardson et al. 2012, Early 2013)</a:t>
            </a:r>
          </a:p>
          <a:p>
            <a:pPr lvl="2"/>
            <a:r>
              <a:rPr lang="en-US" dirty="0" err="1"/>
              <a:t>RNAseq</a:t>
            </a:r>
            <a:r>
              <a:rPr lang="en-US" dirty="0"/>
              <a:t> – wMel expression across 30 time points of </a:t>
            </a:r>
            <a:r>
              <a:rPr lang="en-US" i="1" dirty="0"/>
              <a:t>D. melanogaster </a:t>
            </a:r>
            <a:r>
              <a:rPr lang="en-US" dirty="0"/>
              <a:t>life cycle (</a:t>
            </a:r>
            <a:r>
              <a:rPr lang="en-US" dirty="0" err="1"/>
              <a:t>modENCODE</a:t>
            </a:r>
            <a:r>
              <a:rPr lang="en-US" dirty="0"/>
              <a:t>, </a:t>
            </a:r>
            <a:r>
              <a:rPr lang="en-US" dirty="0" err="1"/>
              <a:t>Gutzwiller</a:t>
            </a:r>
            <a:r>
              <a:rPr lang="en-US" dirty="0"/>
              <a:t>, 2015)</a:t>
            </a:r>
          </a:p>
          <a:p>
            <a:pPr lvl="2"/>
            <a:r>
              <a:rPr lang="en-US" dirty="0"/>
              <a:t>Short </a:t>
            </a:r>
            <a:r>
              <a:rPr lang="en-US" dirty="0" err="1"/>
              <a:t>RNAseq</a:t>
            </a:r>
            <a:r>
              <a:rPr lang="en-US" dirty="0"/>
              <a:t> (18-29nt) – produced frequently in siRNA and </a:t>
            </a:r>
            <a:r>
              <a:rPr lang="en-US" dirty="0" err="1"/>
              <a:t>piRNA</a:t>
            </a:r>
            <a:r>
              <a:rPr lang="en-US" dirty="0"/>
              <a:t> pathway studies (Czech, 2013)</a:t>
            </a:r>
          </a:p>
          <a:p>
            <a:pPr lvl="3"/>
            <a:r>
              <a:rPr lang="en-US" dirty="0"/>
              <a:t>wMel-infected samples show an overabundance of reads mapping to the wMel genome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A03ED-3537-40FC-960D-0E2B6277B5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2654" y="4367284"/>
            <a:ext cx="5520281" cy="24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E23-80C5-4453-BF4D-5AD7FD1B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B1CC-2F4F-437F-8D47-58511193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Validate and improve </a:t>
            </a:r>
            <a:r>
              <a:rPr lang="en-US" i="1" dirty="0"/>
              <a:t>Wolbachia</a:t>
            </a:r>
            <a:r>
              <a:rPr lang="en-US" dirty="0"/>
              <a:t> operon predictions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Explore patterns in </a:t>
            </a:r>
            <a:r>
              <a:rPr lang="en-US" i="1" dirty="0"/>
              <a:t>Wolbachia</a:t>
            </a:r>
            <a:r>
              <a:rPr lang="en-US" dirty="0"/>
              <a:t> repetitive DNA evolution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Determine the biological significance of short RNAs in </a:t>
            </a:r>
            <a:r>
              <a:rPr lang="en-US" i="1" dirty="0"/>
              <a:t>Wolbachia</a:t>
            </a:r>
          </a:p>
        </p:txBody>
      </p:sp>
    </p:spTree>
    <p:extLst>
      <p:ext uri="{BB962C8B-B14F-4D97-AF65-F5344CB8AC3E}">
        <p14:creationId xmlns:p14="http://schemas.microsoft.com/office/powerpoint/2010/main" val="355508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FB67-57B9-427B-94B5-DA87284C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Operon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A0E5-B086-4C01-A21A-97E130F6F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387"/>
            <a:ext cx="10515600" cy="4351338"/>
          </a:xfrm>
        </p:spPr>
        <p:txBody>
          <a:bodyPr/>
          <a:lstStyle/>
          <a:p>
            <a:r>
              <a:rPr lang="en-US" dirty="0"/>
              <a:t>Much of the </a:t>
            </a:r>
            <a:r>
              <a:rPr lang="en-US" i="1" dirty="0"/>
              <a:t>Wolbachia</a:t>
            </a:r>
            <a:r>
              <a:rPr lang="en-US" dirty="0"/>
              <a:t> genes lack functional annotations</a:t>
            </a:r>
          </a:p>
          <a:p>
            <a:endParaRPr lang="en-US" dirty="0"/>
          </a:p>
          <a:p>
            <a:r>
              <a:rPr lang="en-US" dirty="0"/>
              <a:t>Genes of the same operon tend to share similar function, pathway, and/or interact (Salgado, 1999)</a:t>
            </a:r>
          </a:p>
          <a:p>
            <a:endParaRPr lang="en-US" dirty="0"/>
          </a:p>
          <a:p>
            <a:r>
              <a:rPr lang="en-US" dirty="0"/>
              <a:t>Reliable </a:t>
            </a:r>
            <a:r>
              <a:rPr lang="en-US" i="1" dirty="0"/>
              <a:t>Wolbachia</a:t>
            </a:r>
            <a:r>
              <a:rPr lang="en-US" dirty="0"/>
              <a:t> operon predictions would aid in identifying functions of uncharacterized genes</a:t>
            </a:r>
          </a:p>
        </p:txBody>
      </p:sp>
    </p:spTree>
    <p:extLst>
      <p:ext uri="{BB962C8B-B14F-4D97-AF65-F5344CB8AC3E}">
        <p14:creationId xmlns:p14="http://schemas.microsoft.com/office/powerpoint/2010/main" val="327485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4799</TotalTime>
  <Words>1615</Words>
  <Application>Microsoft Office PowerPoint</Application>
  <PresentationFormat>Widescreen</PresentationFormat>
  <Paragraphs>257</Paragraphs>
  <Slides>22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Gene regulation and genome evolution in Wolbachia pipientis</vt:lpstr>
      <vt:lpstr>Wolbachia</vt:lpstr>
      <vt:lpstr>Wolbachia</vt:lpstr>
      <vt:lpstr>PowerPoint Presentation</vt:lpstr>
      <vt:lpstr>Group II introns </vt:lpstr>
      <vt:lpstr>PowerPoint Presentation</vt:lpstr>
      <vt:lpstr>PowerPoint Presentation</vt:lpstr>
      <vt:lpstr>Aims</vt:lpstr>
      <vt:lpstr>Operon Prediction</vt:lpstr>
      <vt:lpstr>Wolbachia Poorly represented in Operon DBs</vt:lpstr>
      <vt:lpstr>Conserved neighborhoods despite significant rearrangements</vt:lpstr>
      <vt:lpstr>Predicting transcriptional units(TU) with RNAseq data</vt:lpstr>
      <vt:lpstr>Research Design</vt:lpstr>
      <vt:lpstr>Repeat Evolution</vt:lpstr>
      <vt:lpstr>Approach</vt:lpstr>
      <vt:lpstr>Insertion Sequence Elements in Wolbachia</vt:lpstr>
      <vt:lpstr>PowerPoint Presentation</vt:lpstr>
      <vt:lpstr>Short RNAs in Wolbachia</vt:lpstr>
      <vt:lpstr>Wolbachia-mapped short RNAs show consistent pattern across samples</vt:lpstr>
      <vt:lpstr>Short-RNAs-Biological Role in Bacteria</vt:lpstr>
      <vt:lpstr>Approach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regulation and genome evolution in Wolbachia pipientis</dc:title>
  <dc:creator>Preston Basting</dc:creator>
  <cp:lastModifiedBy>Preston Basting</cp:lastModifiedBy>
  <cp:revision>100</cp:revision>
  <dcterms:created xsi:type="dcterms:W3CDTF">2019-11-06T12:47:05Z</dcterms:created>
  <dcterms:modified xsi:type="dcterms:W3CDTF">2020-05-08T18:10:33Z</dcterms:modified>
</cp:coreProperties>
</file>